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1"/>
  </p:sldMasterIdLst>
  <p:notesMasterIdLst>
    <p:notesMasterId r:id="rId20"/>
  </p:notesMasterIdLst>
  <p:sldIdLst>
    <p:sldId id="256" r:id="rId2"/>
    <p:sldId id="364" r:id="rId3"/>
    <p:sldId id="258" r:id="rId4"/>
    <p:sldId id="365" r:id="rId5"/>
    <p:sldId id="366" r:id="rId6"/>
    <p:sldId id="359" r:id="rId7"/>
    <p:sldId id="371" r:id="rId8"/>
    <p:sldId id="372" r:id="rId9"/>
    <p:sldId id="350" r:id="rId10"/>
    <p:sldId id="367" r:id="rId11"/>
    <p:sldId id="368" r:id="rId12"/>
    <p:sldId id="369" r:id="rId13"/>
    <p:sldId id="362" r:id="rId14"/>
    <p:sldId id="370" r:id="rId15"/>
    <p:sldId id="373" r:id="rId16"/>
    <p:sldId id="356" r:id="rId17"/>
    <p:sldId id="374" r:id="rId18"/>
    <p:sldId id="357" r:id="rId19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21"/>
    </p:embeddedFont>
    <p:embeddedFont>
      <p:font typeface="Manjari" panose="02000503000000000000" pitchFamily="2" charset="0"/>
      <p:regular r:id="rId22"/>
      <p:bold r:id="rId23"/>
    </p:embeddedFont>
    <p:embeddedFont>
      <p:font typeface="NanumBarunGothicOTF" panose="02020603020101020101" pitchFamily="18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AF1EE0-A345-46E1-AE3B-B5AF7358D579}">
  <a:tblStyle styleId="{C5AF1EE0-A345-46E1-AE3B-B5AF7358D5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569E37A-D434-4105-AD45-0DE1BD7967D7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FF740A8-1A20-4646-B1E1-19B256F6F07C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508825C-2B83-4E2D-B76A-9CE3868DA595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75BE98-41E5-45C8-86E8-7CFCC3508608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3035F8-8730-4BB3-859B-65850973BB68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7"/>
    <p:restoredTop sz="94651"/>
  </p:normalViewPr>
  <p:slideViewPr>
    <p:cSldViewPr snapToGrid="0">
      <p:cViewPr varScale="1">
        <p:scale>
          <a:sx n="134" d="100"/>
          <a:sy n="134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020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342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537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89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8164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893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 curve</a:t>
            </a:r>
            <a:r>
              <a:rPr lang="ko-KR" altLang="en-US" dirty="0"/>
              <a:t>는 처음 들어보았는데</a:t>
            </a:r>
            <a:r>
              <a:rPr lang="en-US" altLang="ko-KR" dirty="0"/>
              <a:t>, performance</a:t>
            </a:r>
            <a:r>
              <a:rPr lang="ko-KR" altLang="en-US" dirty="0"/>
              <a:t>를 알 수 있는 측도</a:t>
            </a:r>
            <a:r>
              <a:rPr lang="en-US" altLang="ko-KR" dirty="0"/>
              <a:t>..?</a:t>
            </a:r>
            <a:r>
              <a:rPr lang="ko-KR" altLang="en-US" dirty="0"/>
              <a:t>인 것 같다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27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Recall curve</a:t>
            </a:r>
            <a:r>
              <a:rPr lang="ko-KR" altLang="en-US" dirty="0"/>
              <a:t>는 처음 들어보았는데</a:t>
            </a:r>
            <a:r>
              <a:rPr lang="en-US" altLang="ko-KR" dirty="0"/>
              <a:t>, performance</a:t>
            </a:r>
            <a:r>
              <a:rPr lang="ko-KR" altLang="en-US" dirty="0"/>
              <a:t>를 알 수 있는 측도</a:t>
            </a:r>
            <a:r>
              <a:rPr lang="en-US" altLang="ko-KR" dirty="0"/>
              <a:t>..?</a:t>
            </a:r>
            <a:r>
              <a:rPr lang="ko-KR" altLang="en-US" dirty="0"/>
              <a:t>인 것 같다</a:t>
            </a:r>
            <a:r>
              <a:rPr lang="en-US" altLang="ko-K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440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1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42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381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019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017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740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787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22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rgbClr val="A0A2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rgbClr val="C8A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3">
            <a:hlinkClick r:id="rId2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6" name="Google Shape;216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3">
            <a:hlinkClick r:id="rId2" action="ppaction://hlinksldjump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2" name="Google Shape;222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7" name="Google Shape;227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8" name="Google Shape;228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0" name="Google Shape;230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050620" y="722575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2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Final Project Team 1</a:t>
            </a:r>
            <a:br>
              <a:rPr lang="en-US" sz="3000" dirty="0">
                <a:solidFill>
                  <a:schemeClr val="accent2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</a:br>
            <a:r>
              <a:rPr lang="en-US" dirty="0">
                <a:solidFill>
                  <a:schemeClr val="accent2"/>
                </a:solidFill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Bankruptcy</a:t>
            </a:r>
            <a:endParaRPr dirty="0">
              <a:solidFill>
                <a:schemeClr val="accent2"/>
              </a:solidFill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			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김민선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박중창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오다건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오재욱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이청파</a:t>
            </a:r>
            <a:endParaRPr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418532" y="986636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Grouping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0E4E60-4A6F-E244-B3FD-6A890E28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624" y="1721916"/>
            <a:ext cx="5501424" cy="3131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1CF7F-9BE4-D04B-9502-0CB44C0828F4}"/>
              </a:ext>
            </a:extLst>
          </p:cNvPr>
          <p:cNvSpPr txBox="1"/>
          <p:nvPr/>
        </p:nvSpPr>
        <p:spPr>
          <a:xfrm>
            <a:off x="1418532" y="1414139"/>
            <a:ext cx="718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특정</a:t>
            </a:r>
            <a:r>
              <a:rPr kumimoji="1"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재무비율군의 의미만 맞으면 해당 카테고리로 분류 가능하여 조사해서 분류</a:t>
            </a:r>
            <a:endParaRPr kumimoji="1" lang="ko-Kore-KR" altLang="en-US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B6275-9640-5949-8B12-1A8E27728771}"/>
              </a:ext>
            </a:extLst>
          </p:cNvPr>
          <p:cNvSpPr txBox="1"/>
          <p:nvPr/>
        </p:nvSpPr>
        <p:spPr>
          <a:xfrm>
            <a:off x="1538453" y="4781862"/>
            <a:ext cx="7185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800" dirty="0"/>
              <a:t>PREDICTING CORPORATE TURNAROUND USING LOGISTIC REGRESSION ANALYSIS: A RESEARCH ON BURSA MALAYSIA COMPANIES 218p</a:t>
            </a:r>
            <a:endParaRPr kumimoji="1" lang="ko-Kore-KR" altLang="en-US" sz="800" dirty="0"/>
          </a:p>
        </p:txBody>
      </p:sp>
      <p:sp>
        <p:nvSpPr>
          <p:cNvPr id="23" name="Google Shape;1334;p56">
            <a:extLst>
              <a:ext uri="{FF2B5EF4-FFF2-40B4-BE49-F238E27FC236}">
                <a16:creationId xmlns:a16="http://schemas.microsoft.com/office/drawing/2014/main" id="{F48AF2A8-3718-1E4A-88EA-2EFA0658E636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-US" altLang="ko-KR" sz="3200" dirty="0"/>
              <a:t>Group</a:t>
            </a:r>
            <a:r>
              <a:rPr lang="en" sz="3200" dirty="0" err="1"/>
              <a:t>ing</a:t>
            </a:r>
            <a:r>
              <a:rPr lang="en" sz="3200" dirty="0"/>
              <a:t>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3708160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418532" y="986636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Grouping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aphicFrame>
        <p:nvGraphicFramePr>
          <p:cNvPr id="19" name="표 19">
            <a:extLst>
              <a:ext uri="{FF2B5EF4-FFF2-40B4-BE49-F238E27FC236}">
                <a16:creationId xmlns:a16="http://schemas.microsoft.com/office/drawing/2014/main" id="{CDFFD29D-FFFC-3942-8D0F-501FE2682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80833"/>
              </p:ext>
            </p:extLst>
          </p:nvPr>
        </p:nvGraphicFramePr>
        <p:xfrm>
          <a:off x="1120332" y="1873101"/>
          <a:ext cx="7067034" cy="1645920"/>
        </p:xfrm>
        <a:graphic>
          <a:graphicData uri="http://schemas.openxmlformats.org/drawingml/2006/table">
            <a:tbl>
              <a:tblPr firstRow="1" bandRow="1">
                <a:tableStyleId>{C5AF1EE0-A345-46E1-AE3B-B5AF7358D579}</a:tableStyleId>
              </a:tblPr>
              <a:tblGrid>
                <a:gridCol w="1177839">
                  <a:extLst>
                    <a:ext uri="{9D8B030D-6E8A-4147-A177-3AD203B41FA5}">
                      <a16:colId xmlns:a16="http://schemas.microsoft.com/office/drawing/2014/main" val="3085589180"/>
                    </a:ext>
                  </a:extLst>
                </a:gridCol>
                <a:gridCol w="1177839">
                  <a:extLst>
                    <a:ext uri="{9D8B030D-6E8A-4147-A177-3AD203B41FA5}">
                      <a16:colId xmlns:a16="http://schemas.microsoft.com/office/drawing/2014/main" val="646278056"/>
                    </a:ext>
                  </a:extLst>
                </a:gridCol>
                <a:gridCol w="1177839">
                  <a:extLst>
                    <a:ext uri="{9D8B030D-6E8A-4147-A177-3AD203B41FA5}">
                      <a16:colId xmlns:a16="http://schemas.microsoft.com/office/drawing/2014/main" val="1950281881"/>
                    </a:ext>
                  </a:extLst>
                </a:gridCol>
                <a:gridCol w="1177839">
                  <a:extLst>
                    <a:ext uri="{9D8B030D-6E8A-4147-A177-3AD203B41FA5}">
                      <a16:colId xmlns:a16="http://schemas.microsoft.com/office/drawing/2014/main" val="2664661791"/>
                    </a:ext>
                  </a:extLst>
                </a:gridCol>
                <a:gridCol w="1177839">
                  <a:extLst>
                    <a:ext uri="{9D8B030D-6E8A-4147-A177-3AD203B41FA5}">
                      <a16:colId xmlns:a16="http://schemas.microsoft.com/office/drawing/2014/main" val="83643117"/>
                    </a:ext>
                  </a:extLst>
                </a:gridCol>
                <a:gridCol w="1177839">
                  <a:extLst>
                    <a:ext uri="{9D8B030D-6E8A-4147-A177-3AD203B41FA5}">
                      <a16:colId xmlns:a16="http://schemas.microsoft.com/office/drawing/2014/main" val="321923276"/>
                    </a:ext>
                  </a:extLst>
                </a:gridCol>
              </a:tblGrid>
              <a:tr h="456278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Liquidity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Turnover</a:t>
                      </a:r>
                    </a:p>
                    <a:p>
                      <a:pPr algn="ctr"/>
                      <a:r>
                        <a:rPr lang="en-US" altLang="ko-Kore-KR" sz="1600" dirty="0"/>
                        <a:t>Ratio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Operating profitability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Business Risk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Financial</a:t>
                      </a:r>
                    </a:p>
                    <a:p>
                      <a:pPr algn="ctr"/>
                      <a:r>
                        <a:rPr lang="en-US" altLang="ko-Kore-KR" sz="1600" dirty="0"/>
                        <a:t>Risk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Stability</a:t>
                      </a:r>
                      <a:endParaRPr lang="ko-Kore-KR" alt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561085"/>
                  </a:ext>
                </a:extLst>
              </a:tr>
              <a:tr h="1055147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12,32,33,4,40,5,51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1,15,20,43,47,57,61,</a:t>
                      </a:r>
                    </a:p>
                    <a:p>
                      <a:pPr algn="ctr"/>
                      <a:r>
                        <a:rPr lang="en-US" altLang="ko-Kore-KR" sz="1600" dirty="0"/>
                        <a:t>64,9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18,21,24,</a:t>
                      </a:r>
                    </a:p>
                    <a:p>
                      <a:pPr algn="ctr"/>
                      <a:r>
                        <a:rPr lang="en-US" altLang="ko-Kore-KR" sz="1600" dirty="0"/>
                        <a:t>27,3,41,42,45,49,53,7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13,39,19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10,2,25,30,58,59,6,8</a:t>
                      </a:r>
                      <a:endParaRPr lang="ko-Kore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/>
                        <a:t>28,29,38,</a:t>
                      </a:r>
                    </a:p>
                    <a:p>
                      <a:pPr algn="ctr"/>
                      <a:r>
                        <a:rPr lang="en-US" altLang="ko-Kore-KR" sz="1600" dirty="0"/>
                        <a:t>55</a:t>
                      </a:r>
                      <a:endParaRPr lang="ko-Kore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52106"/>
                  </a:ext>
                </a:extLst>
              </a:tr>
            </a:tbl>
          </a:graphicData>
        </a:graphic>
      </p:graphicFrame>
      <p:sp>
        <p:nvSpPr>
          <p:cNvPr id="29" name="Google Shape;1334;p56">
            <a:extLst>
              <a:ext uri="{FF2B5EF4-FFF2-40B4-BE49-F238E27FC236}">
                <a16:creationId xmlns:a16="http://schemas.microsoft.com/office/drawing/2014/main" id="{81263C8D-D960-1A4E-BE0B-52767E47546C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-US" sz="3200" dirty="0"/>
              <a:t>Group</a:t>
            </a:r>
            <a:r>
              <a:rPr lang="en" sz="3200" dirty="0" err="1"/>
              <a:t>ing</a:t>
            </a:r>
            <a:r>
              <a:rPr lang="en" sz="3200" dirty="0"/>
              <a:t>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154542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418531" y="1037847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PCA</a:t>
            </a:r>
            <a:endParaRPr lang="en"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A5FBF6-A320-BC4A-B94F-54CEC745BE03}"/>
              </a:ext>
            </a:extLst>
          </p:cNvPr>
          <p:cNvSpPr txBox="1"/>
          <p:nvPr/>
        </p:nvSpPr>
        <p:spPr>
          <a:xfrm>
            <a:off x="822132" y="1614419"/>
            <a:ext cx="810029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각 군집 별로</a:t>
            </a:r>
            <a:r>
              <a:rPr kumimoji="1"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Standard Scaler</a:t>
            </a:r>
            <a:r>
              <a:rPr kumimoji="1"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이용하여 분산 크기 조정</a:t>
            </a:r>
            <a:endParaRPr kumimoji="1" lang="en-US" altLang="ko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군집 내에서 </a:t>
            </a:r>
            <a:r>
              <a:rPr kumimoji="1" lang="ko-KR" altLang="en-US" sz="1600" b="1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선형성</a:t>
            </a:r>
            <a:r>
              <a:rPr kumimoji="1" lang="ko-KR" altLang="en-US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을</a:t>
            </a:r>
            <a:r>
              <a:rPr kumimoji="1"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만족하는 변수들을 추려 </a:t>
            </a:r>
            <a:r>
              <a:rPr kumimoji="1"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(</a:t>
            </a:r>
            <a:r>
              <a:rPr kumimoji="1" lang="en-US" altLang="ko-KR" sz="16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corr</a:t>
            </a:r>
            <a:r>
              <a:rPr kumimoji="1"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over 0.5)</a:t>
            </a:r>
            <a:r>
              <a:rPr kumimoji="1"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해당 변수들에 대해서만 </a:t>
            </a:r>
            <a:r>
              <a:rPr kumimoji="1"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PCA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해당 변수들에 </a:t>
            </a:r>
            <a:r>
              <a:rPr lang="en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PCA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적용 후 분산의 설명력이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0.7 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이상일 경우 </a:t>
            </a:r>
            <a:r>
              <a:rPr lang="en" altLang="ko-Kore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cut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,5</a:t>
            </a:r>
            <a:r>
              <a:rPr lang="ko-KR" altLang="en-US" sz="16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 변수 제거</a:t>
            </a:r>
            <a:endParaRPr lang="en-US" altLang="ko-KR" sz="16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indent="-342900">
              <a:buAutoNum type="arabicPeriod"/>
            </a:pPr>
            <a:endParaRPr lang="en-US" altLang="ko-Kore-KR" dirty="0"/>
          </a:p>
        </p:txBody>
      </p:sp>
      <p:sp>
        <p:nvSpPr>
          <p:cNvPr id="15" name="Google Shape;1334;p56">
            <a:extLst>
              <a:ext uri="{FF2B5EF4-FFF2-40B4-BE49-F238E27FC236}">
                <a16:creationId xmlns:a16="http://schemas.microsoft.com/office/drawing/2014/main" id="{5B756145-F998-1D4F-91C1-9761E5BC0218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" sz="3200" dirty="0"/>
              <a:t>Grouping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4010091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418532" y="1026702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Modeling</a:t>
            </a:r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C74FDF-37BD-FD40-9EDD-FFA9A2061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65"/>
          <a:stretch/>
        </p:blipFill>
        <p:spPr>
          <a:xfrm>
            <a:off x="836454" y="1554941"/>
            <a:ext cx="6127308" cy="1416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5CAB6-881D-F847-BECE-918577B55BC5}"/>
              </a:ext>
            </a:extLst>
          </p:cNvPr>
          <p:cNvSpPr txBox="1"/>
          <p:nvPr/>
        </p:nvSpPr>
        <p:spPr>
          <a:xfrm>
            <a:off x="1334301" y="1559999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Before Tuning</a:t>
            </a:r>
            <a:endParaRPr kumimoji="1" lang="ko-Kore-KR" altLang="en-US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220468-1E38-5B43-AC51-B579D48392E3}"/>
              </a:ext>
            </a:extLst>
          </p:cNvPr>
          <p:cNvSpPr txBox="1"/>
          <p:nvPr/>
        </p:nvSpPr>
        <p:spPr>
          <a:xfrm>
            <a:off x="1334301" y="3061372"/>
            <a:ext cx="1643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Tuning…</a:t>
            </a:r>
            <a:r>
              <a:rPr kumimoji="1" lang="en-US" altLang="ko-Kore-KR" b="1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catboost</a:t>
            </a:r>
            <a:endParaRPr kumimoji="1" lang="ko-Kore-KR" altLang="en-US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C983EF-35BE-464C-86F4-C1924B89E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620" y="3499523"/>
            <a:ext cx="5461000" cy="723900"/>
          </a:xfrm>
          <a:prstGeom prst="rect">
            <a:avLst/>
          </a:prstGeom>
        </p:spPr>
      </p:pic>
      <p:sp>
        <p:nvSpPr>
          <p:cNvPr id="18" name="Google Shape;1334;p56">
            <a:extLst>
              <a:ext uri="{FF2B5EF4-FFF2-40B4-BE49-F238E27FC236}">
                <a16:creationId xmlns:a16="http://schemas.microsoft.com/office/drawing/2014/main" id="{B24FD480-2FCA-B948-A704-303F667CB613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" sz="3200" dirty="0"/>
              <a:t>Grouping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90550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34301" y="969706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Modeling</a:t>
            </a:r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C74FDF-37BD-FD40-9EDD-FFA9A20618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965"/>
          <a:stretch/>
        </p:blipFill>
        <p:spPr>
          <a:xfrm>
            <a:off x="1418532" y="1554941"/>
            <a:ext cx="6127308" cy="14163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85CAB6-881D-F847-BECE-918577B55BC5}"/>
              </a:ext>
            </a:extLst>
          </p:cNvPr>
          <p:cNvSpPr txBox="1"/>
          <p:nvPr/>
        </p:nvSpPr>
        <p:spPr>
          <a:xfrm>
            <a:off x="1334301" y="1549416"/>
            <a:ext cx="1396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Before Tuning</a:t>
            </a:r>
            <a:endParaRPr kumimoji="1" lang="ko-Kore-KR" altLang="en-US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9C983EF-35BE-464C-86F4-C1924B89E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532" y="3532551"/>
            <a:ext cx="4288352" cy="5684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CEB4997-033A-D244-8643-979F4C03878E}"/>
              </a:ext>
            </a:extLst>
          </p:cNvPr>
          <p:cNvSpPr txBox="1"/>
          <p:nvPr/>
        </p:nvSpPr>
        <p:spPr>
          <a:xfrm>
            <a:off x="1334301" y="3061242"/>
            <a:ext cx="1213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After Tuning</a:t>
            </a:r>
            <a:endParaRPr kumimoji="1" lang="ko-Kore-KR" altLang="en-US" b="1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" name="Google Shape;1334;p56">
            <a:extLst>
              <a:ext uri="{FF2B5EF4-FFF2-40B4-BE49-F238E27FC236}">
                <a16:creationId xmlns:a16="http://schemas.microsoft.com/office/drawing/2014/main" id="{9AA77BF1-AAE4-E54E-9225-9D3F31A84839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" sz="3200" dirty="0"/>
              <a:t>Grouping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BA6265D-8D0E-1D48-9109-1E40CF29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407" y="3108607"/>
            <a:ext cx="2843227" cy="1416343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E7D4255-6C1A-3240-B6B4-0DF1D9F9A6B0}"/>
              </a:ext>
            </a:extLst>
          </p:cNvPr>
          <p:cNvSpPr/>
          <p:nvPr/>
        </p:nvSpPr>
        <p:spPr>
          <a:xfrm>
            <a:off x="7725468" y="3369019"/>
            <a:ext cx="414780" cy="1635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7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34301" y="969706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Prediction of Unseen data</a:t>
            </a:r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" name="Google Shape;1334;p56">
            <a:extLst>
              <a:ext uri="{FF2B5EF4-FFF2-40B4-BE49-F238E27FC236}">
                <a16:creationId xmlns:a16="http://schemas.microsoft.com/office/drawing/2014/main" id="{2E274468-B04E-2B49-AD8B-6E6405894532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" sz="3200" dirty="0"/>
              <a:t>Grouping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A10EB5AA-E71F-6C4C-B7EA-9CF932356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61399"/>
              </p:ext>
            </p:extLst>
          </p:nvPr>
        </p:nvGraphicFramePr>
        <p:xfrm>
          <a:off x="1418532" y="1600332"/>
          <a:ext cx="2842383" cy="1135136"/>
        </p:xfrm>
        <a:graphic>
          <a:graphicData uri="http://schemas.openxmlformats.org/drawingml/2006/table">
            <a:tbl>
              <a:tblPr firstRow="1" bandRow="1">
                <a:tableStyleId>{C5AF1EE0-A345-46E1-AE3B-B5AF7358D579}</a:tableStyleId>
              </a:tblPr>
              <a:tblGrid>
                <a:gridCol w="1436568">
                  <a:extLst>
                    <a:ext uri="{9D8B030D-6E8A-4147-A177-3AD203B41FA5}">
                      <a16:colId xmlns:a16="http://schemas.microsoft.com/office/drawing/2014/main" val="2047797180"/>
                    </a:ext>
                  </a:extLst>
                </a:gridCol>
                <a:gridCol w="1405815">
                  <a:extLst>
                    <a:ext uri="{9D8B030D-6E8A-4147-A177-3AD203B41FA5}">
                      <a16:colId xmlns:a16="http://schemas.microsoft.com/office/drawing/2014/main" val="3495154430"/>
                    </a:ext>
                  </a:extLst>
                </a:gridCol>
              </a:tblGrid>
              <a:tr h="62459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Light GBM </a:t>
                      </a:r>
                      <a:endParaRPr lang="ko-Kore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Catboost</a:t>
                      </a:r>
                      <a:endParaRPr lang="ko-Kore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492911"/>
                  </a:ext>
                </a:extLst>
              </a:tr>
              <a:tr h="3295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0.63xx</a:t>
                      </a:r>
                      <a:endParaRPr lang="ko-Kore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ko-Kore-KR" sz="20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0.6957</a:t>
                      </a:r>
                      <a:endParaRPr lang="ko-Kore-KR" altLang="en-US" sz="20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2041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43D965E-189C-9141-B8ED-EE28B900708F}"/>
              </a:ext>
            </a:extLst>
          </p:cNvPr>
          <p:cNvSpPr txBox="1"/>
          <p:nvPr/>
        </p:nvSpPr>
        <p:spPr>
          <a:xfrm>
            <a:off x="1418532" y="3079519"/>
            <a:ext cx="7213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Why?</a:t>
            </a:r>
          </a:p>
          <a:p>
            <a:pPr marL="457200" indent="-457200">
              <a:buAutoNum type="arabicPeriod"/>
            </a:pP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Tree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를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분할하는 방법이 다른 두 모델</a:t>
            </a:r>
            <a:endParaRPr kumimoji="1" lang="en-US" altLang="ko-KR" sz="18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457200" indent="-457200">
              <a:buAutoNum type="arabicPeriod"/>
            </a:pPr>
            <a:r>
              <a:rPr kumimoji="1" lang="en-US" altLang="ko-KR" sz="18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Catboost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는 </a:t>
            </a:r>
            <a:r>
              <a:rPr kumimoji="1" lang="ko-KR" altLang="en-US" sz="18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하이퍼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kumimoji="1" lang="ko-KR" altLang="en-US" sz="18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파라미터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튜닝에 예민한 모델</a:t>
            </a:r>
            <a:endParaRPr kumimoji="1" lang="en-US" altLang="ko-KR" sz="18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5371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-393387" y="2172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Feature importance</a:t>
            </a:r>
            <a:r>
              <a:rPr lang="ko-KR" altLang="en-US" sz="2400" dirty="0"/>
              <a:t> </a:t>
            </a:r>
            <a:r>
              <a:rPr lang="en-US" altLang="ko-KR" sz="2400" dirty="0"/>
              <a:t>of</a:t>
            </a:r>
            <a:r>
              <a:rPr lang="en-US" sz="2400" dirty="0"/>
              <a:t> base model </a:t>
            </a:r>
            <a:r>
              <a:rPr lang="en" sz="2400" dirty="0" err="1"/>
              <a:t>catboost</a:t>
            </a:r>
            <a:endParaRPr lang="en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E7BAC3-0428-AD41-BAA1-04F40BEB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420" y="932688"/>
            <a:ext cx="5633834" cy="3584448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CDA3C250-696E-614D-894B-CD451FF383F0}"/>
              </a:ext>
            </a:extLst>
          </p:cNvPr>
          <p:cNvSpPr/>
          <p:nvPr/>
        </p:nvSpPr>
        <p:spPr>
          <a:xfrm>
            <a:off x="1595417" y="2971799"/>
            <a:ext cx="642257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A930E-430E-7F48-8C5A-91C306B5933A}"/>
              </a:ext>
            </a:extLst>
          </p:cNvPr>
          <p:cNvSpPr txBox="1"/>
          <p:nvPr/>
        </p:nvSpPr>
        <p:spPr>
          <a:xfrm>
            <a:off x="3426409" y="4639097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34</a:t>
            </a:r>
            <a:r>
              <a:rPr kumimoji="1"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가 빠지고 </a:t>
            </a:r>
            <a:r>
              <a:rPr kumimoji="1" lang="en-US" altLang="ko-Kore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9,48,38</a:t>
            </a:r>
            <a:r>
              <a:rPr kumimoji="1"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등장</a:t>
            </a:r>
            <a:r>
              <a:rPr kumimoji="1"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!</a:t>
            </a:r>
            <a:endParaRPr kumimoji="1" lang="ko-Kore-KR" altLang="en-US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35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216213" y="148140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So, is it predictable?</a:t>
            </a:r>
            <a:endParaRPr lang="e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AA930E-430E-7F48-8C5A-91C306B5933A}"/>
              </a:ext>
            </a:extLst>
          </p:cNvPr>
          <p:cNvSpPr txBox="1"/>
          <p:nvPr/>
        </p:nvSpPr>
        <p:spPr>
          <a:xfrm>
            <a:off x="631157" y="1267547"/>
            <a:ext cx="8512843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1. </a:t>
            </a:r>
            <a:r>
              <a:rPr kumimoji="1" lang="ko-KR" altLang="en-US" sz="180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가능이야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하겠지만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Imbalance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된 데이터로 인해 변수를 줄이면서 최대한의 예측력을 갖추기 쉽지 않음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3.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또한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같은 이유로 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f1 score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가 적절한 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metric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인지도 의문스러움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➡️ ROC curve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    ➡️ </a:t>
            </a:r>
            <a:r>
              <a:rPr kumimoji="1" lang="ko-KR" altLang="en-US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파산할 기업을 현행유지라고 잘못 판단하는 것이 더 치명적</a:t>
            </a:r>
            <a:r>
              <a:rPr kumimoji="1" lang="en-US" altLang="ko-KR" sz="180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…!</a:t>
            </a:r>
            <a:endParaRPr kumimoji="1" lang="en-US" altLang="ko-Kore-KR" sz="18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kumimoji="1" lang="ko-Kore-KR" altLang="en-US" sz="180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29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54"/>
          <p:cNvSpPr txBox="1">
            <a:spLocks noGrp="1"/>
          </p:cNvSpPr>
          <p:nvPr>
            <p:ph type="ctrTitle"/>
          </p:nvPr>
        </p:nvSpPr>
        <p:spPr>
          <a:xfrm>
            <a:off x="1221101" y="606338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2"/>
                </a:solidFill>
                <a:latin typeface="+mj-lt"/>
                <a:ea typeface="Meiryo UI" panose="020B0400000000000000" pitchFamily="34" charset="-128"/>
              </a:rPr>
              <a:t>-The END-</a:t>
            </a:r>
            <a:endParaRPr sz="4000" dirty="0">
              <a:solidFill>
                <a:schemeClr val="accent2"/>
              </a:solidFill>
              <a:latin typeface="+mj-lt"/>
              <a:ea typeface="Meiryo UI" panose="020B0400000000000000" pitchFamily="34" charset="-128"/>
            </a:endParaRPr>
          </a:p>
        </p:txBody>
      </p:sp>
      <p:sp>
        <p:nvSpPr>
          <p:cNvPr id="1321" name="Google Shape;1321;p54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			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0358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502875" y="1243947"/>
            <a:ext cx="5155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Missing Value delete &amp; impute</a:t>
            </a:r>
            <a:endParaRPr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2871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" name="Google Shape;1334;p56">
            <a:extLst>
              <a:ext uri="{FF2B5EF4-FFF2-40B4-BE49-F238E27FC236}">
                <a16:creationId xmlns:a16="http://schemas.microsoft.com/office/drawing/2014/main" id="{B2D602E7-CEED-DE41-9A02-B71869EE86A1}"/>
              </a:ext>
            </a:extLst>
          </p:cNvPr>
          <p:cNvSpPr txBox="1">
            <a:spLocks/>
          </p:cNvSpPr>
          <p:nvPr/>
        </p:nvSpPr>
        <p:spPr>
          <a:xfrm>
            <a:off x="-520130" y="26690"/>
            <a:ext cx="3817410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3200" dirty="0"/>
              <a:t>Last week</a:t>
            </a:r>
            <a:endParaRPr lang="en" sz="3200" dirty="0"/>
          </a:p>
        </p:txBody>
      </p:sp>
      <p:sp>
        <p:nvSpPr>
          <p:cNvPr id="8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99174720-A324-BF45-9D13-98E48535F66A}"/>
              </a:ext>
            </a:extLst>
          </p:cNvPr>
          <p:cNvSpPr txBox="1">
            <a:spLocks/>
          </p:cNvSpPr>
          <p:nvPr/>
        </p:nvSpPr>
        <p:spPr>
          <a:xfrm>
            <a:off x="792175" y="1761031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9" name="Google Shape;1335;p56">
            <a:hlinkClick r:id="rId3" action="ppaction://hlinksldjump"/>
            <a:extLst>
              <a:ext uri="{FF2B5EF4-FFF2-40B4-BE49-F238E27FC236}">
                <a16:creationId xmlns:a16="http://schemas.microsoft.com/office/drawing/2014/main" id="{6C14E542-215E-FD4B-BA59-9C7445DE6C6F}"/>
              </a:ext>
            </a:extLst>
          </p:cNvPr>
          <p:cNvSpPr txBox="1">
            <a:spLocks/>
          </p:cNvSpPr>
          <p:nvPr/>
        </p:nvSpPr>
        <p:spPr>
          <a:xfrm>
            <a:off x="1502875" y="1717831"/>
            <a:ext cx="51551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 dirty="0"/>
              <a:t>Data type change</a:t>
            </a:r>
          </a:p>
          <a:p>
            <a:pPr marL="0" indent="0">
              <a:spcAft>
                <a:spcPts val="1200"/>
              </a:spcAft>
            </a:pPr>
            <a:r>
              <a:rPr lang="en" dirty="0"/>
              <a:t>Scaling</a:t>
            </a:r>
          </a:p>
          <a:p>
            <a:pPr marL="0" indent="0">
              <a:spcAft>
                <a:spcPts val="1200"/>
              </a:spcAft>
            </a:pPr>
            <a:r>
              <a:rPr lang="en" dirty="0"/>
              <a:t>Attribute research</a:t>
            </a:r>
          </a:p>
          <a:p>
            <a:pPr marL="0" indent="0">
              <a:spcAft>
                <a:spcPts val="1200"/>
              </a:spcAft>
            </a:pPr>
            <a:r>
              <a:rPr lang="en" dirty="0"/>
              <a:t>Simple modeling</a:t>
            </a:r>
          </a:p>
        </p:txBody>
      </p:sp>
      <p:sp>
        <p:nvSpPr>
          <p:cNvPr id="10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36F35FE1-2BB3-4641-BCF8-E6EFCBB9010F}"/>
              </a:ext>
            </a:extLst>
          </p:cNvPr>
          <p:cNvSpPr txBox="1">
            <a:spLocks/>
          </p:cNvSpPr>
          <p:nvPr/>
        </p:nvSpPr>
        <p:spPr>
          <a:xfrm>
            <a:off x="792175" y="2182623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11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E64859FC-C3F4-D04F-803D-E454BDBA6C7A}"/>
              </a:ext>
            </a:extLst>
          </p:cNvPr>
          <p:cNvSpPr txBox="1">
            <a:spLocks/>
          </p:cNvSpPr>
          <p:nvPr/>
        </p:nvSpPr>
        <p:spPr>
          <a:xfrm>
            <a:off x="792175" y="2632105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12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C41C3237-843E-A94F-B2FB-65E384AA73EC}"/>
              </a:ext>
            </a:extLst>
          </p:cNvPr>
          <p:cNvSpPr txBox="1">
            <a:spLocks/>
          </p:cNvSpPr>
          <p:nvPr/>
        </p:nvSpPr>
        <p:spPr>
          <a:xfrm>
            <a:off x="792175" y="3141948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575420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388574" y="1019205"/>
            <a:ext cx="6512413" cy="2650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-KR" altLang="en-US" b="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재무회계표</a:t>
            </a:r>
            <a:r>
              <a:rPr lang="en-US" altLang="ko-KR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ko-KR" altLang="en-US" b="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현금흐름표</a:t>
            </a:r>
            <a:r>
              <a:rPr lang="en-US" altLang="ko-KR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손익계산서로 이루어진 재무제표</a:t>
            </a:r>
            <a:endParaRPr b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388575" y="1598534"/>
            <a:ext cx="7133252" cy="2641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여러 재무비율들의 항목들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다만 정확히 무슨 항목이 어떤 카테고리에 들어가는지는 파악할 수 없었음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High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–correlated</a:t>
            </a:r>
          </a:p>
          <a:p>
            <a:pPr marL="3429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Selected Variables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파트에서 다시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!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06240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" name="Google Shape;1334;p56">
            <a:extLst>
              <a:ext uri="{FF2B5EF4-FFF2-40B4-BE49-F238E27FC236}">
                <a16:creationId xmlns:a16="http://schemas.microsoft.com/office/drawing/2014/main" id="{B2D602E7-CEED-DE41-9A02-B71869EE86A1}"/>
              </a:ext>
            </a:extLst>
          </p:cNvPr>
          <p:cNvSpPr txBox="1">
            <a:spLocks/>
          </p:cNvSpPr>
          <p:nvPr/>
        </p:nvSpPr>
        <p:spPr>
          <a:xfrm>
            <a:off x="-1116530" y="0"/>
            <a:ext cx="3817410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3200" dirty="0"/>
              <a:t>Data</a:t>
            </a:r>
            <a:endParaRPr lang="en" sz="3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502875" y="1243947"/>
            <a:ext cx="51551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Dist’n</a:t>
            </a:r>
            <a:r>
              <a:rPr lang="en-US" dirty="0"/>
              <a:t> : Skewed ➡️ </a:t>
            </a:r>
            <a:r>
              <a:rPr lang="en-US" dirty="0" err="1"/>
              <a:t>RobustScaler</a:t>
            </a:r>
            <a:endParaRPr lang="en-US" dirty="0"/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792175" y="12871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" name="Google Shape;1334;p56">
            <a:extLst>
              <a:ext uri="{FF2B5EF4-FFF2-40B4-BE49-F238E27FC236}">
                <a16:creationId xmlns:a16="http://schemas.microsoft.com/office/drawing/2014/main" id="{B2D602E7-CEED-DE41-9A02-B71869EE86A1}"/>
              </a:ext>
            </a:extLst>
          </p:cNvPr>
          <p:cNvSpPr txBox="1">
            <a:spLocks/>
          </p:cNvSpPr>
          <p:nvPr/>
        </p:nvSpPr>
        <p:spPr>
          <a:xfrm>
            <a:off x="-1634557" y="-401935"/>
            <a:ext cx="7635305" cy="126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500" dirty="0"/>
              <a:t>‼️ </a:t>
            </a:r>
            <a:r>
              <a:rPr lang="en-US" sz="2500" dirty="0" err="1"/>
              <a:t>Dist’n</a:t>
            </a:r>
            <a:r>
              <a:rPr lang="en-US" sz="2500" dirty="0"/>
              <a:t>, Multicollinearity</a:t>
            </a:r>
            <a:endParaRPr lang="en" sz="2500" dirty="0"/>
          </a:p>
        </p:txBody>
      </p:sp>
      <p:sp>
        <p:nvSpPr>
          <p:cNvPr id="8" name="Google Shape;1341;p56">
            <a:hlinkClick r:id="rId3" action="ppaction://hlinksldjump"/>
            <a:extLst>
              <a:ext uri="{FF2B5EF4-FFF2-40B4-BE49-F238E27FC236}">
                <a16:creationId xmlns:a16="http://schemas.microsoft.com/office/drawing/2014/main" id="{99174720-A324-BF45-9D13-98E48535F66A}"/>
              </a:ext>
            </a:extLst>
          </p:cNvPr>
          <p:cNvSpPr txBox="1">
            <a:spLocks/>
          </p:cNvSpPr>
          <p:nvPr/>
        </p:nvSpPr>
        <p:spPr>
          <a:xfrm>
            <a:off x="792175" y="1761031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02</a:t>
            </a:r>
          </a:p>
        </p:txBody>
      </p:sp>
      <p:sp>
        <p:nvSpPr>
          <p:cNvPr id="9" name="Google Shape;1335;p56">
            <a:hlinkClick r:id="rId3" action="ppaction://hlinksldjump"/>
            <a:extLst>
              <a:ext uri="{FF2B5EF4-FFF2-40B4-BE49-F238E27FC236}">
                <a16:creationId xmlns:a16="http://schemas.microsoft.com/office/drawing/2014/main" id="{6C14E542-215E-FD4B-BA59-9C7445DE6C6F}"/>
              </a:ext>
            </a:extLst>
          </p:cNvPr>
          <p:cNvSpPr txBox="1">
            <a:spLocks/>
          </p:cNvSpPr>
          <p:nvPr/>
        </p:nvSpPr>
        <p:spPr>
          <a:xfrm>
            <a:off x="1502874" y="1717831"/>
            <a:ext cx="6669575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 dirty="0"/>
              <a:t>Multicollinearity</a:t>
            </a:r>
          </a:p>
          <a:p>
            <a:pPr marL="342900">
              <a:spcAft>
                <a:spcPts val="1200"/>
              </a:spcAft>
              <a:buAutoNum type="arabicPeriod"/>
            </a:pPr>
            <a:r>
              <a:rPr 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[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방법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1]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VIF &amp; </a:t>
            </a:r>
            <a:r>
              <a:rPr lang="en-US" sz="1500" b="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Corr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0.9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이상</a:t>
            </a:r>
            <a:endParaRPr lang="en-US" altLang="ko-KR" sz="1500" b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342900">
              <a:spcAft>
                <a:spcPts val="1200"/>
              </a:spcAft>
              <a:buAutoNum type="arabicPeriod"/>
            </a:pP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[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방법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2]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Item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별 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Clustering 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후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500" b="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Corr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0.9 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이상 변수 제거를 합집한 후 </a:t>
            </a:r>
            <a:r>
              <a:rPr lang="en-US" altLang="ko-KR" sz="1500" b="0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Corr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0.9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이상의 변수들 삭제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.</a:t>
            </a:r>
          </a:p>
          <a:p>
            <a:pPr marL="342900">
              <a:spcAft>
                <a:spcPts val="1200"/>
              </a:spcAft>
              <a:buAutoNum type="arabicPeriod"/>
            </a:pP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Pre-processed 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된 데이터에 총 </a:t>
            </a:r>
            <a:r>
              <a:rPr lang="en-US" altLang="ko-KR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42</a:t>
            </a:r>
            <a:r>
              <a:rPr lang="ko-KR" altLang="en-US" sz="1500" b="0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개의 변수</a:t>
            </a:r>
            <a:endParaRPr lang="en-US" altLang="ko-KR" sz="1500" b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indent="-457200">
              <a:spcAft>
                <a:spcPts val="1200"/>
              </a:spcAft>
              <a:buAutoNum type="arabicPeriod"/>
            </a:pPr>
            <a:endParaRPr lang="en" sz="1800" b="0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80B30E-8FA4-8D43-B68D-917B9347B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780" y="3557114"/>
            <a:ext cx="5597762" cy="12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59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606437" y="1130312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" name="Google Shape;1334;p56">
            <a:extLst>
              <a:ext uri="{FF2B5EF4-FFF2-40B4-BE49-F238E27FC236}">
                <a16:creationId xmlns:a16="http://schemas.microsoft.com/office/drawing/2014/main" id="{B2D602E7-CEED-DE41-9A02-B71869EE86A1}"/>
              </a:ext>
            </a:extLst>
          </p:cNvPr>
          <p:cNvSpPr txBox="1">
            <a:spLocks/>
          </p:cNvSpPr>
          <p:nvPr/>
        </p:nvSpPr>
        <p:spPr>
          <a:xfrm>
            <a:off x="-1934595" y="-372132"/>
            <a:ext cx="7635305" cy="1260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sz="2500" dirty="0"/>
              <a:t>‼️Selected Variables</a:t>
            </a:r>
            <a:endParaRPr lang="en" sz="2500" dirty="0"/>
          </a:p>
        </p:txBody>
      </p:sp>
      <p:sp>
        <p:nvSpPr>
          <p:cNvPr id="10" name="부제목 9">
            <a:extLst>
              <a:ext uri="{FF2B5EF4-FFF2-40B4-BE49-F238E27FC236}">
                <a16:creationId xmlns:a16="http://schemas.microsoft.com/office/drawing/2014/main" id="{736F01EF-2CBD-774A-B507-2CAE00AAAEAA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045673" y="1108712"/>
            <a:ext cx="4526451" cy="454500"/>
          </a:xfrm>
        </p:spPr>
        <p:txBody>
          <a:bodyPr/>
          <a:lstStyle/>
          <a:p>
            <a:r>
              <a:rPr lang="en-US" altLang="ko-Kore-KR" dirty="0"/>
              <a:t>Common items in Left Variables</a:t>
            </a:r>
            <a:endParaRPr lang="ko-Kore-KR" altLang="en-US" dirty="0"/>
          </a:p>
        </p:txBody>
      </p:sp>
      <p:graphicFrame>
        <p:nvGraphicFramePr>
          <p:cNvPr id="14" name="표 14">
            <a:extLst>
              <a:ext uri="{FF2B5EF4-FFF2-40B4-BE49-F238E27FC236}">
                <a16:creationId xmlns:a16="http://schemas.microsoft.com/office/drawing/2014/main" id="{ED979AB8-1092-F34C-9734-B9D63450B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43352"/>
              </p:ext>
            </p:extLst>
          </p:nvPr>
        </p:nvGraphicFramePr>
        <p:xfrm>
          <a:off x="1524000" y="1693447"/>
          <a:ext cx="6096000" cy="2169160"/>
        </p:xfrm>
        <a:graphic>
          <a:graphicData uri="http://schemas.openxmlformats.org/drawingml/2006/table">
            <a:tbl>
              <a:tblPr firstRow="1" bandRow="1">
                <a:tableStyleId>{C5AF1EE0-A345-46E1-AE3B-B5AF7358D579}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87403059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44499450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62654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재</a:t>
                      </a:r>
                      <a:r>
                        <a:rPr lang="ko-Kore-KR" altLang="en-US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무상태표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손익계산서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현금흐름표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247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Total Assets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Short-term liabilities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Total Liabilities</a:t>
                      </a:r>
                    </a:p>
                    <a:p>
                      <a:pPr algn="ctr"/>
                      <a:r>
                        <a:rPr lang="en-US" altLang="ko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Equity</a:t>
                      </a:r>
                    </a:p>
                    <a:p>
                      <a:pPr algn="ctr"/>
                      <a:r>
                        <a:rPr lang="en-US" altLang="ko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Receivables</a:t>
                      </a:r>
                      <a:endParaRPr lang="en-US" altLang="ko-Kore-KR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Inventory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Working capital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Fixed Assets….</a:t>
                      </a:r>
                      <a:endParaRPr lang="ko-Kore-KR" altLang="en-US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Gross Profit</a:t>
                      </a:r>
                    </a:p>
                    <a:p>
                      <a:pPr algn="ctr"/>
                      <a:r>
                        <a:rPr lang="en-US" altLang="ko-Kore-KR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Sales</a:t>
                      </a:r>
                    </a:p>
                    <a:p>
                      <a:pPr algn="ctr"/>
                      <a:endParaRPr lang="ko-Kore-KR" altLang="en-US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Depriciation</a:t>
                      </a:r>
                      <a:endParaRPr lang="ko-Kore-KR" altLang="en-US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482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234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56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1087110" y="1023020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Base Model</a:t>
            </a:r>
            <a:endParaRPr dirty="0"/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1087110" y="1437283"/>
            <a:ext cx="5306855" cy="6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Full data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With preprocessed Data</a:t>
            </a:r>
            <a:endParaRPr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42" name="Google Shape;1342;p56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595641" y="1048774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46" name="Google Shape;1346;p56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1171578" y="1991042"/>
            <a:ext cx="3400422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grouping</a:t>
            </a:r>
            <a:r>
              <a:rPr lang="en" dirty="0"/>
              <a:t>+PCA </a:t>
            </a:r>
            <a:endParaRPr dirty="0"/>
          </a:p>
        </p:txBody>
      </p:sp>
      <p:sp>
        <p:nvSpPr>
          <p:cNvPr id="1348" name="Google Shape;1348;p56"/>
          <p:cNvSpPr txBox="1">
            <a:spLocks noGrp="1"/>
          </p:cNvSpPr>
          <p:nvPr>
            <p:ph type="subTitle" idx="19"/>
          </p:nvPr>
        </p:nvSpPr>
        <p:spPr>
          <a:xfrm>
            <a:off x="1149272" y="2396399"/>
            <a:ext cx="682315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이때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grouping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이란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,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변수들을 특정 집단으로 </a:t>
            </a:r>
            <a:r>
              <a:rPr lang="ko-KR" altLang="en-US" dirty="0" err="1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묶는것</a:t>
            </a:r>
            <a:endParaRPr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49" name="Google Shape;1349;p56">
            <a:hlinkClick r:id="" action="ppaction://noaction"/>
          </p:cNvPr>
          <p:cNvSpPr txBox="1">
            <a:spLocks noGrp="1"/>
          </p:cNvSpPr>
          <p:nvPr>
            <p:ph type="title" idx="20"/>
          </p:nvPr>
        </p:nvSpPr>
        <p:spPr>
          <a:xfrm>
            <a:off x="595641" y="2020318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" name="Google Shape;1346;p56">
            <a:hlinkClick r:id="" action="ppaction://noaction"/>
            <a:extLst>
              <a:ext uri="{FF2B5EF4-FFF2-40B4-BE49-F238E27FC236}">
                <a16:creationId xmlns:a16="http://schemas.microsoft.com/office/drawing/2014/main" id="{A2EA317F-A0F2-4AE7-936A-0DD63D352EB2}"/>
              </a:ext>
            </a:extLst>
          </p:cNvPr>
          <p:cNvSpPr txBox="1">
            <a:spLocks/>
          </p:cNvSpPr>
          <p:nvPr/>
        </p:nvSpPr>
        <p:spPr>
          <a:xfrm>
            <a:off x="1379239" y="2895598"/>
            <a:ext cx="581604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dirty="0"/>
              <a:t>grouping + PCA + consider correlation</a:t>
            </a:r>
          </a:p>
        </p:txBody>
      </p:sp>
      <p:sp>
        <p:nvSpPr>
          <p:cNvPr id="50" name="Google Shape;1349;p56">
            <a:hlinkClick r:id="" action="ppaction://noaction"/>
            <a:extLst>
              <a:ext uri="{FF2B5EF4-FFF2-40B4-BE49-F238E27FC236}">
                <a16:creationId xmlns:a16="http://schemas.microsoft.com/office/drawing/2014/main" id="{1A1BD74C-BEC7-49E9-8296-5CD31C778B51}"/>
              </a:ext>
            </a:extLst>
          </p:cNvPr>
          <p:cNvSpPr txBox="1">
            <a:spLocks/>
          </p:cNvSpPr>
          <p:nvPr/>
        </p:nvSpPr>
        <p:spPr>
          <a:xfrm>
            <a:off x="782839" y="2902763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1" name="Google Shape;1334;p56">
            <a:extLst>
              <a:ext uri="{FF2B5EF4-FFF2-40B4-BE49-F238E27FC236}">
                <a16:creationId xmlns:a16="http://schemas.microsoft.com/office/drawing/2014/main" id="{CB706D50-8AF2-8640-A655-D6C01EC01623}"/>
              </a:ext>
            </a:extLst>
          </p:cNvPr>
          <p:cNvSpPr txBox="1">
            <a:spLocks/>
          </p:cNvSpPr>
          <p:nvPr/>
        </p:nvSpPr>
        <p:spPr>
          <a:xfrm>
            <a:off x="-227037" y="0"/>
            <a:ext cx="3817410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-US" altLang="ko-KR" sz="3200" dirty="0"/>
              <a:t>Modeling plan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394428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6"/>
          <p:cNvSpPr txBox="1">
            <a:spLocks noGrp="1"/>
          </p:cNvSpPr>
          <p:nvPr>
            <p:ph type="title"/>
          </p:nvPr>
        </p:nvSpPr>
        <p:spPr>
          <a:xfrm>
            <a:off x="-998188" y="97002"/>
            <a:ext cx="5283819" cy="8585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Initial model</a:t>
            </a:r>
          </a:p>
        </p:txBody>
      </p:sp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DE9EE18E-B671-7F4C-91B7-CE7E696B8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94" y="1171423"/>
            <a:ext cx="3766354" cy="3016530"/>
          </a:xfrm>
          <a:prstGeom prst="rect">
            <a:avLst/>
          </a:prstGeom>
        </p:spPr>
      </p:pic>
      <p:graphicFrame>
        <p:nvGraphicFramePr>
          <p:cNvPr id="27" name="표 7">
            <a:extLst>
              <a:ext uri="{FF2B5EF4-FFF2-40B4-BE49-F238E27FC236}">
                <a16:creationId xmlns:a16="http://schemas.microsoft.com/office/drawing/2014/main" id="{9F9B2880-647E-0D4A-8BF5-0EED2CF98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815436"/>
              </p:ext>
            </p:extLst>
          </p:nvPr>
        </p:nvGraphicFramePr>
        <p:xfrm>
          <a:off x="5437632" y="1970952"/>
          <a:ext cx="2828544" cy="1201595"/>
        </p:xfrm>
        <a:graphic>
          <a:graphicData uri="http://schemas.openxmlformats.org/drawingml/2006/table">
            <a:tbl>
              <a:tblPr firstRow="1" bandRow="1">
                <a:tableStyleId>{C5AF1EE0-A345-46E1-AE3B-B5AF7358D579}</a:tableStyleId>
              </a:tblPr>
              <a:tblGrid>
                <a:gridCol w="2828544">
                  <a:extLst>
                    <a:ext uri="{9D8B030D-6E8A-4147-A177-3AD203B41FA5}">
                      <a16:colId xmlns:a16="http://schemas.microsoft.com/office/drawing/2014/main" val="1936099731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Prediction of </a:t>
                      </a:r>
                    </a:p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Unseen Data</a:t>
                      </a:r>
                      <a:endParaRPr lang="ko-Kore-KR" altLang="en-US" sz="18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24138"/>
                  </a:ext>
                </a:extLst>
              </a:tr>
              <a:tr h="561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0.</a:t>
                      </a:r>
                      <a:r>
                        <a:rPr lang="en-US" altLang="ko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5</a:t>
                      </a:r>
                      <a:endParaRPr lang="ko-Kore-KR" altLang="en-US" sz="18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6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806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34;p56">
            <a:extLst>
              <a:ext uri="{FF2B5EF4-FFF2-40B4-BE49-F238E27FC236}">
                <a16:creationId xmlns:a16="http://schemas.microsoft.com/office/drawing/2014/main" id="{277A2F87-A7C3-5049-9439-B23F0DD6B9DD}"/>
              </a:ext>
            </a:extLst>
          </p:cNvPr>
          <p:cNvSpPr txBox="1">
            <a:spLocks/>
          </p:cNvSpPr>
          <p:nvPr/>
        </p:nvSpPr>
        <p:spPr>
          <a:xfrm>
            <a:off x="-985309" y="0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sz="3600" dirty="0"/>
              <a:t>Base model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5F290AD0-28F4-4C48-84BA-9CFC67F29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846" y="1039863"/>
            <a:ext cx="3939136" cy="3063773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6C292B63-E877-7041-A514-578B2F9BA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735492"/>
              </p:ext>
            </p:extLst>
          </p:nvPr>
        </p:nvGraphicFramePr>
        <p:xfrm>
          <a:off x="5437632" y="1970952"/>
          <a:ext cx="2828544" cy="1201595"/>
        </p:xfrm>
        <a:graphic>
          <a:graphicData uri="http://schemas.openxmlformats.org/drawingml/2006/table">
            <a:tbl>
              <a:tblPr firstRow="1" bandRow="1">
                <a:tableStyleId>{C5AF1EE0-A345-46E1-AE3B-B5AF7358D579}</a:tableStyleId>
              </a:tblPr>
              <a:tblGrid>
                <a:gridCol w="2828544">
                  <a:extLst>
                    <a:ext uri="{9D8B030D-6E8A-4147-A177-3AD203B41FA5}">
                      <a16:colId xmlns:a16="http://schemas.microsoft.com/office/drawing/2014/main" val="1936099731"/>
                    </a:ext>
                  </a:extLst>
                </a:gridCol>
              </a:tblGrid>
              <a:tr h="45085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Prediction of </a:t>
                      </a:r>
                    </a:p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Unseen Data</a:t>
                      </a:r>
                      <a:endParaRPr lang="ko-Kore-KR" altLang="en-US" sz="18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224138"/>
                  </a:ext>
                </a:extLst>
              </a:tr>
              <a:tr h="561515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800" dirty="0">
                          <a:latin typeface="NanumBarunGothicOTF" panose="02020603020101020101" pitchFamily="18" charset="-127"/>
                          <a:ea typeface="NanumBarunGothicOTF" panose="02020603020101020101" pitchFamily="18" charset="-127"/>
                        </a:rPr>
                        <a:t>0.4375</a:t>
                      </a:r>
                      <a:endParaRPr lang="ko-Kore-KR" altLang="en-US" sz="1800" dirty="0">
                        <a:latin typeface="NanumBarunGothicOTF" panose="02020603020101020101" pitchFamily="18" charset="-127"/>
                        <a:ea typeface="NanumBarunGothicOTF" panose="0202060302010102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63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299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56">
            <a:hlinkClick r:id="rId3" action="ppaction://hlinksldjump"/>
          </p:cNvPr>
          <p:cNvSpPr txBox="1">
            <a:spLocks noGrp="1"/>
          </p:cNvSpPr>
          <p:nvPr>
            <p:ph type="subTitle" idx="3"/>
          </p:nvPr>
        </p:nvSpPr>
        <p:spPr>
          <a:xfrm>
            <a:off x="1418532" y="986636"/>
            <a:ext cx="4909116" cy="735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Grouping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336" name="Google Shape;1336;p56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1418532" y="2291066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PCA</a:t>
            </a:r>
            <a:endParaRPr dirty="0"/>
          </a:p>
        </p:txBody>
      </p:sp>
      <p:sp>
        <p:nvSpPr>
          <p:cNvPr id="1339" name="Google Shape;1339;p56"/>
          <p:cNvSpPr txBox="1">
            <a:spLocks noGrp="1"/>
          </p:cNvSpPr>
          <p:nvPr>
            <p:ph type="subTitle" idx="7"/>
          </p:nvPr>
        </p:nvSpPr>
        <p:spPr>
          <a:xfrm>
            <a:off x="1489768" y="1428412"/>
            <a:ext cx="6512875" cy="593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Group1 : short term liabilities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관련 변수들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Group2 : long term liabilities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관련 변수들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Group3 : others</a:t>
            </a:r>
          </a:p>
        </p:txBody>
      </p:sp>
      <p:sp>
        <p:nvSpPr>
          <p:cNvPr id="1340" name="Google Shape;1340;p56"/>
          <p:cNvSpPr txBox="1">
            <a:spLocks noGrp="1"/>
          </p:cNvSpPr>
          <p:nvPr>
            <p:ph type="subTitle" idx="8"/>
          </p:nvPr>
        </p:nvSpPr>
        <p:spPr>
          <a:xfrm>
            <a:off x="1457683" y="2716533"/>
            <a:ext cx="8274108" cy="757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각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Group 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에서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3,1,3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개의 </a:t>
            </a:r>
            <a:r>
              <a:rPr lang="en-US" altLang="ko-KR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PC</a:t>
            </a:r>
            <a:r>
              <a:rPr lang="ko-KR" altLang="en-US" dirty="0">
                <a:latin typeface="NanumBarunGothicOTF" panose="02020603020101020101" pitchFamily="18" charset="-127"/>
                <a:ea typeface="NanumBarunGothicOTF" panose="02020603020101020101" pitchFamily="18" charset="-127"/>
              </a:rPr>
              <a:t> 추출</a:t>
            </a:r>
            <a:endParaRPr lang="en-US" altLang="ko-KR"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anumBarunGothicOTF" panose="02020603020101020101" pitchFamily="18" charset="-127"/>
              <a:ea typeface="NanumBarunGothicOTF" panose="02020603020101020101" pitchFamily="18" charset="-127"/>
            </a:endParaRPr>
          </a:p>
        </p:txBody>
      </p:sp>
      <p:sp>
        <p:nvSpPr>
          <p:cNvPr id="1341" name="Google Shape;1341;p56">
            <a:hlinkClick r:id="rId3" action="ppaction://hlinksldjump"/>
          </p:cNvPr>
          <p:cNvSpPr txBox="1">
            <a:spLocks noGrp="1"/>
          </p:cNvSpPr>
          <p:nvPr>
            <p:ph type="title" idx="9"/>
          </p:nvPr>
        </p:nvSpPr>
        <p:spPr>
          <a:xfrm>
            <a:off x="822132" y="103784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342" name="Google Shape;1342;p56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822132" y="2312666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" name="Google Shape;1342;p56">
            <a:hlinkClick r:id="" action="ppaction://noaction"/>
            <a:extLst>
              <a:ext uri="{FF2B5EF4-FFF2-40B4-BE49-F238E27FC236}">
                <a16:creationId xmlns:a16="http://schemas.microsoft.com/office/drawing/2014/main" id="{1F7D6393-1350-D04C-B75C-AA7C6D41CB2D}"/>
              </a:ext>
            </a:extLst>
          </p:cNvPr>
          <p:cNvSpPr txBox="1">
            <a:spLocks/>
          </p:cNvSpPr>
          <p:nvPr/>
        </p:nvSpPr>
        <p:spPr>
          <a:xfrm>
            <a:off x="1633493" y="3314716"/>
            <a:ext cx="596400" cy="4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1885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2400" b="1" i="0" u="none" strike="noStrike" cap="none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Hammersmith One"/>
              <a:buNone/>
              <a:defRPr sz="18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r>
              <a:rPr lang="en" dirty="0"/>
              <a:t>0</a:t>
            </a:r>
            <a:r>
              <a:rPr lang="en-US" altLang="ko-KR" dirty="0"/>
              <a:t>3</a:t>
            </a:r>
            <a:endParaRPr lang="en" dirty="0"/>
          </a:p>
        </p:txBody>
      </p:sp>
      <p:sp>
        <p:nvSpPr>
          <p:cNvPr id="18" name="Google Shape;1336;p56">
            <a:hlinkClick r:id="" action="ppaction://noaction"/>
            <a:extLst>
              <a:ext uri="{FF2B5EF4-FFF2-40B4-BE49-F238E27FC236}">
                <a16:creationId xmlns:a16="http://schemas.microsoft.com/office/drawing/2014/main" id="{20550EC5-AE48-6C44-AEB2-653646473559}"/>
              </a:ext>
            </a:extLst>
          </p:cNvPr>
          <p:cNvSpPr txBox="1">
            <a:spLocks/>
          </p:cNvSpPr>
          <p:nvPr/>
        </p:nvSpPr>
        <p:spPr>
          <a:xfrm>
            <a:off x="2205442" y="3276712"/>
            <a:ext cx="1923600" cy="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Hammersmith One"/>
              <a:buNone/>
              <a:defRPr sz="2000" b="0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 dirty="0"/>
              <a:t>Mess !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8CF7459-4AB8-614A-89FF-9D926D52C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251" y="3047115"/>
            <a:ext cx="2885907" cy="185574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C286264-BEFE-F145-B1A1-08ADE51EB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9691" y="3573435"/>
            <a:ext cx="3194552" cy="1189890"/>
          </a:xfrm>
          <a:prstGeom prst="rect">
            <a:avLst/>
          </a:prstGeom>
        </p:spPr>
      </p:pic>
      <p:sp>
        <p:nvSpPr>
          <p:cNvPr id="23" name="Google Shape;1334;p56">
            <a:extLst>
              <a:ext uri="{FF2B5EF4-FFF2-40B4-BE49-F238E27FC236}">
                <a16:creationId xmlns:a16="http://schemas.microsoft.com/office/drawing/2014/main" id="{C851CC30-FC95-DB49-A8A9-975FFE380E5F}"/>
              </a:ext>
            </a:extLst>
          </p:cNvPr>
          <p:cNvSpPr txBox="1">
            <a:spLocks/>
          </p:cNvSpPr>
          <p:nvPr/>
        </p:nvSpPr>
        <p:spPr>
          <a:xfrm>
            <a:off x="164303" y="-76537"/>
            <a:ext cx="5283819" cy="858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24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l"/>
            <a:r>
              <a:rPr lang="en" sz="3200" dirty="0"/>
              <a:t>Grouping + PCA</a:t>
            </a:r>
            <a:r>
              <a:rPr lang="ko-KR" altLang="en-US" sz="3200" dirty="0"/>
              <a:t> </a:t>
            </a:r>
            <a:r>
              <a:rPr lang="en-US" altLang="ko-KR" sz="3200" dirty="0"/>
              <a:t>2</a:t>
            </a:r>
            <a:endParaRPr lang="en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10496F-1800-AE4A-8BCB-E42272748129}"/>
              </a:ext>
            </a:extLst>
          </p:cNvPr>
          <p:cNvSpPr txBox="1"/>
          <p:nvPr/>
        </p:nvSpPr>
        <p:spPr>
          <a:xfrm>
            <a:off x="3167242" y="4902147"/>
            <a:ext cx="5923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ore-KR" sz="800" dirty="0" err="1"/>
              <a:t>Mukeri</a:t>
            </a:r>
            <a:r>
              <a:rPr kumimoji="1" lang="en" altLang="ko-Kore-KR" sz="800" dirty="0"/>
              <a:t>, et al. (2020). Financial Data Analysis Using Expert Bayesian Framework For Bankruptcy Prediction. </a:t>
            </a:r>
            <a:r>
              <a:rPr kumimoji="1" lang="en" altLang="ko-Kore-KR" sz="800" dirty="0" err="1"/>
              <a:t>arXiv</a:t>
            </a:r>
            <a:r>
              <a:rPr kumimoji="1" lang="en" altLang="ko-Kore-KR" sz="800" dirty="0"/>
              <a:t> e-prints. 7-8</a:t>
            </a:r>
            <a:endParaRPr kumimoji="1" lang="ko-Kore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90900898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Education Pack for Students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512</Words>
  <Application>Microsoft Macintosh PowerPoint</Application>
  <PresentationFormat>화면 슬라이드 쇼(16:9)</PresentationFormat>
  <Paragraphs>138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NanumBarunGothicOTF</vt:lpstr>
      <vt:lpstr>Hammersmith One</vt:lpstr>
      <vt:lpstr>Manjari</vt:lpstr>
      <vt:lpstr>Arial</vt:lpstr>
      <vt:lpstr>Elegant Education Pack for Students by Slidesgo</vt:lpstr>
      <vt:lpstr>Final Project Team 1 Bankruptcy</vt:lpstr>
      <vt:lpstr>01</vt:lpstr>
      <vt:lpstr>01</vt:lpstr>
      <vt:lpstr>01</vt:lpstr>
      <vt:lpstr>01</vt:lpstr>
      <vt:lpstr>01</vt:lpstr>
      <vt:lpstr>Initial model</vt:lpstr>
      <vt:lpstr>PowerPoint 프레젠테이션</vt:lpstr>
      <vt:lpstr>01</vt:lpstr>
      <vt:lpstr>01</vt:lpstr>
      <vt:lpstr>01</vt:lpstr>
      <vt:lpstr>02</vt:lpstr>
      <vt:lpstr>03</vt:lpstr>
      <vt:lpstr>03</vt:lpstr>
      <vt:lpstr>04</vt:lpstr>
      <vt:lpstr>Feature importance of base model catboost</vt:lpstr>
      <vt:lpstr>So, is it predictable?</vt:lpstr>
      <vt:lpstr>-The END-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Team 1 Bankruptcy</dc:title>
  <dc:creator>오재욱</dc:creator>
  <cp:lastModifiedBy>오다건</cp:lastModifiedBy>
  <cp:revision>15</cp:revision>
  <dcterms:modified xsi:type="dcterms:W3CDTF">2021-11-24T16:18:15Z</dcterms:modified>
</cp:coreProperties>
</file>